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Roboto Mono Medium"/>
      <p:regular r:id="rId15"/>
    </p:embeddedFont>
    <p:embeddedFont>
      <p:font typeface="Roboto Mono Medium"/>
      <p:regular r:id="rId16"/>
    </p:embeddedFont>
    <p:embeddedFont>
      <p:font typeface="Roboto Mono Medium"/>
      <p:regular r:id="rId17"/>
    </p:embeddedFont>
    <p:embeddedFont>
      <p:font typeface="Roboto Mono Medium"/>
      <p:regular r:id="rId18"/>
    </p:embeddedFont>
    <p:embeddedFont>
      <p:font typeface="Roboto"/>
      <p:regular r:id="rId19"/>
    </p:embeddedFont>
    <p:embeddedFont>
      <p:font typeface="Roboto"/>
      <p:regular r:id="rId20"/>
    </p:embeddedFont>
    <p:embeddedFont>
      <p:font typeface="Roboto"/>
      <p:regular r:id="rId21"/>
    </p:embeddedFont>
    <p:embeddedFont>
      <p:font typeface="Robo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84083"/>
            <a:ext cx="7556421" cy="1417558"/>
          </a:xfrm>
          <a:prstGeom prst="rect">
            <a:avLst/>
          </a:prstGeom>
          <a:noFill/>
          <a:ln/>
        </p:spPr>
        <p:txBody>
          <a:bodyPr wrap="square" lIns="0" tIns="0" rIns="0" bIns="0" rtlCol="0" anchor="t"/>
          <a:lstStyle/>
          <a:p>
            <a:pPr algn="l" indent="0" marL="0">
              <a:lnSpc>
                <a:spcPts val="5550"/>
              </a:lnSpc>
              <a:buNone/>
            </a:pPr>
            <a:r>
              <a:rPr lang="en-US" sz="4450" spc="-134" kern="0" dirty="0">
                <a:solidFill>
                  <a:srgbClr val="FFFFFF"/>
                </a:solidFill>
                <a:latin typeface="Roboto Mono Medium" pitchFamily="34" charset="0"/>
                <a:ea typeface="Roboto Mono Medium" pitchFamily="34" charset="-122"/>
                <a:cs typeface="Roboto Mono Medium" pitchFamily="34" charset="-120"/>
              </a:rPr>
              <a:t> DMart Sales Data Analysis Using PySpark</a:t>
            </a:r>
            <a:endParaRPr lang="en-US" sz="4450" dirty="0"/>
          </a:p>
        </p:txBody>
      </p:sp>
      <p:sp>
        <p:nvSpPr>
          <p:cNvPr id="4" name="Text 1"/>
          <p:cNvSpPr/>
          <p:nvPr/>
        </p:nvSpPr>
        <p:spPr>
          <a:xfrm>
            <a:off x="6280190" y="3941802"/>
            <a:ext cx="7556421" cy="1451610"/>
          </a:xfrm>
          <a:prstGeom prst="rect">
            <a:avLst/>
          </a:prstGeom>
          <a:noFill/>
          <a:ln/>
        </p:spPr>
        <p:txBody>
          <a:bodyPr wrap="square" lIns="0" tIns="0" rIns="0" bIns="0" rtlCol="0" anchor="t"/>
          <a:lstStyle/>
          <a:p>
            <a:pPr algn="l" indent="0" marL="0">
              <a:lnSpc>
                <a:spcPts val="2850"/>
              </a:lnSpc>
              <a:buNone/>
            </a:pPr>
            <a:r>
              <a:rPr lang="en-US" sz="1750" spc="-18" kern="0" dirty="0">
                <a:solidFill>
                  <a:srgbClr val="E5E0DF"/>
                </a:solidFill>
                <a:latin typeface="Roboto" pitchFamily="34" charset="0"/>
                <a:ea typeface="Roboto" pitchFamily="34" charset="-122"/>
                <a:cs typeface="Roboto" pitchFamily="34" charset="-120"/>
              </a:rPr>
              <a:t>This project utilizes PySpark to analyze DMart sales data. The pipeline processes, cleans, and joins data from CSV files. Ten analytical business questions are answered, providing actionable insights. The results are delivered in a tabular format.</a:t>
            </a:r>
            <a:endParaRPr lang="en-US" sz="1750" dirty="0"/>
          </a:p>
        </p:txBody>
      </p:sp>
      <p:sp>
        <p:nvSpPr>
          <p:cNvPr id="5" name="Shape 2"/>
          <p:cNvSpPr/>
          <p:nvPr/>
        </p:nvSpPr>
        <p:spPr>
          <a:xfrm>
            <a:off x="6280190" y="5665470"/>
            <a:ext cx="362903" cy="362903"/>
          </a:xfrm>
          <a:prstGeom prst="roundRect">
            <a:avLst>
              <a:gd name="adj" fmla="val 25194296"/>
            </a:avLst>
          </a:prstGeom>
          <a:noFill/>
          <a:ln w="7620">
            <a:solidFill>
              <a:srgbClr val="3C3838"/>
            </a:solidFill>
            <a:prstDash val="solid"/>
          </a:ln>
        </p:spPr>
      </p:sp>
      <p:pic>
        <p:nvPicPr>
          <p:cNvPr id="6" name="Image 1" descr="preencoded.png">    </p:cNvPr>
          <p:cNvPicPr>
            <a:picLocks noChangeAspect="1"/>
          </p:cNvPicPr>
          <p:nvPr/>
        </p:nvPicPr>
        <p:blipFill>
          <a:blip r:embed="rId2"/>
          <a:stretch>
            <a:fillRect/>
          </a:stretch>
        </p:blipFill>
        <p:spPr>
          <a:xfrm>
            <a:off x="6287810" y="5673090"/>
            <a:ext cx="347663" cy="347663"/>
          </a:xfrm>
          <a:prstGeom prst="rect">
            <a:avLst/>
          </a:prstGeom>
        </p:spPr>
      </p:pic>
      <p:sp>
        <p:nvSpPr>
          <p:cNvPr id="7" name="Text 3"/>
          <p:cNvSpPr/>
          <p:nvPr/>
        </p:nvSpPr>
        <p:spPr>
          <a:xfrm>
            <a:off x="6756440" y="5648563"/>
            <a:ext cx="1663422" cy="396835"/>
          </a:xfrm>
          <a:prstGeom prst="rect">
            <a:avLst/>
          </a:prstGeom>
          <a:noFill/>
          <a:ln/>
        </p:spPr>
        <p:txBody>
          <a:bodyPr wrap="none" lIns="0" tIns="0" rIns="0" bIns="0" rtlCol="0" anchor="t"/>
          <a:lstStyle/>
          <a:p>
            <a:pPr algn="l" indent="0" marL="0">
              <a:lnSpc>
                <a:spcPts val="3100"/>
              </a:lnSpc>
              <a:buNone/>
            </a:pPr>
            <a:r>
              <a:rPr lang="en-US" sz="2200" b="1" spc="-18" kern="0" dirty="0">
                <a:solidFill>
                  <a:srgbClr val="E5E0DF"/>
                </a:solidFill>
                <a:latin typeface="Roboto Bold" pitchFamily="34" charset="0"/>
                <a:ea typeface="Roboto Bold" pitchFamily="34" charset="-122"/>
                <a:cs typeface="Roboto Bold" pitchFamily="34" charset="-120"/>
              </a:rPr>
              <a:t>by Yash Dalvi</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05489"/>
            <a:ext cx="5670590" cy="708779"/>
          </a:xfrm>
          <a:prstGeom prst="rect">
            <a:avLst/>
          </a:prstGeom>
          <a:noFill/>
          <a:ln/>
        </p:spPr>
        <p:txBody>
          <a:bodyPr wrap="none" lIns="0" tIns="0" rIns="0" bIns="0" rtlCol="0" anchor="t"/>
          <a:lstStyle/>
          <a:p>
            <a:pPr algn="l" indent="0" marL="0">
              <a:lnSpc>
                <a:spcPts val="5550"/>
              </a:lnSpc>
              <a:buNone/>
            </a:pPr>
            <a:r>
              <a:rPr lang="en-US" sz="4450" spc="-134" kern="0" dirty="0">
                <a:solidFill>
                  <a:srgbClr val="FFFFFF"/>
                </a:solidFill>
                <a:latin typeface="Roboto Mono Medium" pitchFamily="34" charset="0"/>
                <a:ea typeface="Roboto Mono Medium" pitchFamily="34" charset="-122"/>
                <a:cs typeface="Roboto Mono Medium" pitchFamily="34" charset="-120"/>
              </a:rPr>
              <a:t>Project Overview</a:t>
            </a:r>
            <a:endParaRPr lang="en-US" sz="4450" dirty="0"/>
          </a:p>
        </p:txBody>
      </p:sp>
      <p:sp>
        <p:nvSpPr>
          <p:cNvPr id="4" name="Shape 1"/>
          <p:cNvSpPr/>
          <p:nvPr/>
        </p:nvSpPr>
        <p:spPr>
          <a:xfrm>
            <a:off x="793790" y="3309580"/>
            <a:ext cx="510302" cy="510302"/>
          </a:xfrm>
          <a:prstGeom prst="roundRect">
            <a:avLst>
              <a:gd name="adj" fmla="val 6667"/>
            </a:avLst>
          </a:prstGeom>
          <a:solidFill>
            <a:srgbClr val="404040"/>
          </a:solidFill>
          <a:ln/>
        </p:spPr>
      </p:sp>
      <p:sp>
        <p:nvSpPr>
          <p:cNvPr id="5" name="Text 2"/>
          <p:cNvSpPr/>
          <p:nvPr/>
        </p:nvSpPr>
        <p:spPr>
          <a:xfrm>
            <a:off x="878860" y="3352086"/>
            <a:ext cx="340162" cy="425291"/>
          </a:xfrm>
          <a:prstGeom prst="rect">
            <a:avLst/>
          </a:prstGeom>
          <a:noFill/>
          <a:ln/>
        </p:spPr>
        <p:txBody>
          <a:bodyPr wrap="none" lIns="0" tIns="0" rIns="0" bIns="0" rtlCol="0" anchor="t"/>
          <a:lstStyle/>
          <a:p>
            <a:pPr algn="ctr" indent="0" marL="0">
              <a:lnSpc>
                <a:spcPts val="2650"/>
              </a:lnSpc>
              <a:buNone/>
            </a:pPr>
            <a:r>
              <a:rPr lang="en-US" sz="2650" spc="-80" kern="0" dirty="0">
                <a:solidFill>
                  <a:srgbClr val="E5E0DF"/>
                </a:solidFill>
                <a:latin typeface="Roboto Mono Medium" pitchFamily="34" charset="0"/>
                <a:ea typeface="Roboto Mono Medium" pitchFamily="34" charset="-122"/>
                <a:cs typeface="Roboto Mono Medium" pitchFamily="34" charset="-120"/>
              </a:rPr>
              <a:t>1</a:t>
            </a:r>
            <a:endParaRPr lang="en-US" sz="2650" dirty="0"/>
          </a:p>
        </p:txBody>
      </p:sp>
      <p:sp>
        <p:nvSpPr>
          <p:cNvPr id="6" name="Text 3"/>
          <p:cNvSpPr/>
          <p:nvPr/>
        </p:nvSpPr>
        <p:spPr>
          <a:xfrm>
            <a:off x="1530906" y="3309580"/>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E5E0DF"/>
                </a:solidFill>
                <a:latin typeface="Roboto Mono Medium" pitchFamily="34" charset="0"/>
                <a:ea typeface="Roboto Mono Medium" pitchFamily="34" charset="-122"/>
                <a:cs typeface="Roboto Mono Medium" pitchFamily="34" charset="-120"/>
              </a:rPr>
              <a:t>Initialization</a:t>
            </a:r>
            <a:endParaRPr lang="en-US" sz="2200" dirty="0"/>
          </a:p>
        </p:txBody>
      </p:sp>
      <p:sp>
        <p:nvSpPr>
          <p:cNvPr id="7" name="Text 4"/>
          <p:cNvSpPr/>
          <p:nvPr/>
        </p:nvSpPr>
        <p:spPr>
          <a:xfrm>
            <a:off x="1530906" y="3799999"/>
            <a:ext cx="2927747" cy="1088708"/>
          </a:xfrm>
          <a:prstGeom prst="rect">
            <a:avLst/>
          </a:prstGeom>
          <a:noFill/>
          <a:ln/>
        </p:spPr>
        <p:txBody>
          <a:bodyPr wrap="square" lIns="0" tIns="0" rIns="0" bIns="0" rtlCol="0" anchor="t"/>
          <a:lstStyle/>
          <a:p>
            <a:pPr algn="l" indent="0" marL="0">
              <a:lnSpc>
                <a:spcPts val="2850"/>
              </a:lnSpc>
              <a:buNone/>
            </a:pPr>
            <a:r>
              <a:rPr lang="en-US" sz="1750" spc="-18" kern="0" dirty="0">
                <a:solidFill>
                  <a:srgbClr val="E5E0DF"/>
                </a:solidFill>
                <a:latin typeface="Roboto" pitchFamily="34" charset="0"/>
                <a:ea typeface="Roboto" pitchFamily="34" charset="-122"/>
                <a:cs typeface="Roboto" pitchFamily="34" charset="-120"/>
              </a:rPr>
              <a:t>Start a PySpark session to enable distributed data processing.</a:t>
            </a:r>
            <a:endParaRPr lang="en-US" sz="1750" dirty="0"/>
          </a:p>
        </p:txBody>
      </p:sp>
      <p:sp>
        <p:nvSpPr>
          <p:cNvPr id="8" name="Shape 5"/>
          <p:cNvSpPr/>
          <p:nvPr/>
        </p:nvSpPr>
        <p:spPr>
          <a:xfrm>
            <a:off x="4685467" y="3309580"/>
            <a:ext cx="510302" cy="510302"/>
          </a:xfrm>
          <a:prstGeom prst="roundRect">
            <a:avLst>
              <a:gd name="adj" fmla="val 6667"/>
            </a:avLst>
          </a:prstGeom>
          <a:solidFill>
            <a:srgbClr val="404040"/>
          </a:solidFill>
          <a:ln/>
        </p:spPr>
      </p:sp>
      <p:sp>
        <p:nvSpPr>
          <p:cNvPr id="9" name="Text 6"/>
          <p:cNvSpPr/>
          <p:nvPr/>
        </p:nvSpPr>
        <p:spPr>
          <a:xfrm>
            <a:off x="4770537" y="3352086"/>
            <a:ext cx="340162" cy="425291"/>
          </a:xfrm>
          <a:prstGeom prst="rect">
            <a:avLst/>
          </a:prstGeom>
          <a:noFill/>
          <a:ln/>
        </p:spPr>
        <p:txBody>
          <a:bodyPr wrap="none" lIns="0" tIns="0" rIns="0" bIns="0" rtlCol="0" anchor="t"/>
          <a:lstStyle/>
          <a:p>
            <a:pPr algn="ctr" indent="0" marL="0">
              <a:lnSpc>
                <a:spcPts val="2650"/>
              </a:lnSpc>
              <a:buNone/>
            </a:pPr>
            <a:r>
              <a:rPr lang="en-US" sz="2650" spc="-80" kern="0" dirty="0">
                <a:solidFill>
                  <a:srgbClr val="E5E0DF"/>
                </a:solidFill>
                <a:latin typeface="Roboto Mono Medium" pitchFamily="34" charset="0"/>
                <a:ea typeface="Roboto Mono Medium" pitchFamily="34" charset="-122"/>
                <a:cs typeface="Roboto Mono Medium" pitchFamily="34" charset="-120"/>
              </a:rPr>
              <a:t>2</a:t>
            </a:r>
            <a:endParaRPr lang="en-US" sz="2650" dirty="0"/>
          </a:p>
        </p:txBody>
      </p:sp>
      <p:sp>
        <p:nvSpPr>
          <p:cNvPr id="10" name="Text 7"/>
          <p:cNvSpPr/>
          <p:nvPr/>
        </p:nvSpPr>
        <p:spPr>
          <a:xfrm>
            <a:off x="5422583" y="3309580"/>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E5E0DF"/>
                </a:solidFill>
                <a:latin typeface="Roboto Mono Medium" pitchFamily="34" charset="0"/>
                <a:ea typeface="Roboto Mono Medium" pitchFamily="34" charset="-122"/>
                <a:cs typeface="Roboto Mono Medium" pitchFamily="34" charset="-120"/>
              </a:rPr>
              <a:t>Data Loading</a:t>
            </a:r>
            <a:endParaRPr lang="en-US" sz="2200" dirty="0"/>
          </a:p>
        </p:txBody>
      </p:sp>
      <p:sp>
        <p:nvSpPr>
          <p:cNvPr id="11" name="Text 8"/>
          <p:cNvSpPr/>
          <p:nvPr/>
        </p:nvSpPr>
        <p:spPr>
          <a:xfrm>
            <a:off x="5422583" y="3799999"/>
            <a:ext cx="2927747" cy="1088708"/>
          </a:xfrm>
          <a:prstGeom prst="rect">
            <a:avLst/>
          </a:prstGeom>
          <a:noFill/>
          <a:ln/>
        </p:spPr>
        <p:txBody>
          <a:bodyPr wrap="square" lIns="0" tIns="0" rIns="0" bIns="0" rtlCol="0" anchor="t"/>
          <a:lstStyle/>
          <a:p>
            <a:pPr algn="l" indent="0" marL="0">
              <a:lnSpc>
                <a:spcPts val="2850"/>
              </a:lnSpc>
              <a:buNone/>
            </a:pPr>
            <a:r>
              <a:rPr lang="en-US" sz="1750" spc="-18" kern="0" dirty="0">
                <a:solidFill>
                  <a:srgbClr val="E5E0DF"/>
                </a:solidFill>
                <a:latin typeface="Roboto" pitchFamily="34" charset="0"/>
                <a:ea typeface="Roboto" pitchFamily="34" charset="-122"/>
                <a:cs typeface="Roboto" pitchFamily="34" charset="-120"/>
              </a:rPr>
              <a:t>Load CSV files into DataFrames for transformation.</a:t>
            </a:r>
            <a:endParaRPr lang="en-US" sz="1750" dirty="0"/>
          </a:p>
        </p:txBody>
      </p:sp>
      <p:sp>
        <p:nvSpPr>
          <p:cNvPr id="12" name="Shape 9"/>
          <p:cNvSpPr/>
          <p:nvPr/>
        </p:nvSpPr>
        <p:spPr>
          <a:xfrm>
            <a:off x="793790" y="5370671"/>
            <a:ext cx="510302" cy="510302"/>
          </a:xfrm>
          <a:prstGeom prst="roundRect">
            <a:avLst>
              <a:gd name="adj" fmla="val 6667"/>
            </a:avLst>
          </a:prstGeom>
          <a:solidFill>
            <a:srgbClr val="404040"/>
          </a:solidFill>
          <a:ln/>
        </p:spPr>
      </p:sp>
      <p:sp>
        <p:nvSpPr>
          <p:cNvPr id="13" name="Text 10"/>
          <p:cNvSpPr/>
          <p:nvPr/>
        </p:nvSpPr>
        <p:spPr>
          <a:xfrm>
            <a:off x="878860" y="5413177"/>
            <a:ext cx="340162" cy="425291"/>
          </a:xfrm>
          <a:prstGeom prst="rect">
            <a:avLst/>
          </a:prstGeom>
          <a:noFill/>
          <a:ln/>
        </p:spPr>
        <p:txBody>
          <a:bodyPr wrap="none" lIns="0" tIns="0" rIns="0" bIns="0" rtlCol="0" anchor="t"/>
          <a:lstStyle/>
          <a:p>
            <a:pPr algn="ctr" indent="0" marL="0">
              <a:lnSpc>
                <a:spcPts val="2650"/>
              </a:lnSpc>
              <a:buNone/>
            </a:pPr>
            <a:r>
              <a:rPr lang="en-US" sz="2650" spc="-80" kern="0" dirty="0">
                <a:solidFill>
                  <a:srgbClr val="E5E0DF"/>
                </a:solidFill>
                <a:latin typeface="Roboto Mono Medium" pitchFamily="34" charset="0"/>
                <a:ea typeface="Roboto Mono Medium" pitchFamily="34" charset="-122"/>
                <a:cs typeface="Roboto Mono Medium" pitchFamily="34" charset="-120"/>
              </a:rPr>
              <a:t>3</a:t>
            </a:r>
            <a:endParaRPr lang="en-US" sz="2650" dirty="0"/>
          </a:p>
        </p:txBody>
      </p:sp>
      <p:sp>
        <p:nvSpPr>
          <p:cNvPr id="14" name="Text 11"/>
          <p:cNvSpPr/>
          <p:nvPr/>
        </p:nvSpPr>
        <p:spPr>
          <a:xfrm>
            <a:off x="1530906" y="5370671"/>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E5E0DF"/>
                </a:solidFill>
                <a:latin typeface="Roboto Mono Medium" pitchFamily="34" charset="0"/>
                <a:ea typeface="Roboto Mono Medium" pitchFamily="34" charset="-122"/>
                <a:cs typeface="Roboto Mono Medium" pitchFamily="34" charset="-120"/>
              </a:rPr>
              <a:t>Transformation</a:t>
            </a:r>
            <a:endParaRPr lang="en-US" sz="2200" dirty="0"/>
          </a:p>
        </p:txBody>
      </p:sp>
      <p:sp>
        <p:nvSpPr>
          <p:cNvPr id="15" name="Text 12"/>
          <p:cNvSpPr/>
          <p:nvPr/>
        </p:nvSpPr>
        <p:spPr>
          <a:xfrm>
            <a:off x="1530906" y="5861090"/>
            <a:ext cx="6819305" cy="362903"/>
          </a:xfrm>
          <a:prstGeom prst="rect">
            <a:avLst/>
          </a:prstGeom>
          <a:noFill/>
          <a:ln/>
        </p:spPr>
        <p:txBody>
          <a:bodyPr wrap="none" lIns="0" tIns="0" rIns="0" bIns="0" rtlCol="0" anchor="t"/>
          <a:lstStyle/>
          <a:p>
            <a:pPr algn="l" indent="0" marL="0">
              <a:lnSpc>
                <a:spcPts val="2850"/>
              </a:lnSpc>
              <a:buNone/>
            </a:pPr>
            <a:r>
              <a:rPr lang="en-US" sz="1750" spc="-18" kern="0" dirty="0">
                <a:solidFill>
                  <a:srgbClr val="E5E0DF"/>
                </a:solidFill>
                <a:latin typeface="Roboto" pitchFamily="34" charset="0"/>
                <a:ea typeface="Roboto" pitchFamily="34" charset="-122"/>
                <a:cs typeface="Roboto" pitchFamily="34" charset="-120"/>
              </a:rPr>
              <a:t>Clean, transform, and integrate DataFrames.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29847"/>
            <a:ext cx="5670590" cy="708779"/>
          </a:xfrm>
          <a:prstGeom prst="rect">
            <a:avLst/>
          </a:prstGeom>
          <a:noFill/>
          <a:ln/>
        </p:spPr>
        <p:txBody>
          <a:bodyPr wrap="none" lIns="0" tIns="0" rIns="0" bIns="0" rtlCol="0" anchor="t"/>
          <a:lstStyle/>
          <a:p>
            <a:pPr algn="l" indent="0" marL="0">
              <a:lnSpc>
                <a:spcPts val="5550"/>
              </a:lnSpc>
              <a:buNone/>
            </a:pPr>
            <a:r>
              <a:rPr lang="en-US" sz="4450" spc="-134" kern="0" dirty="0">
                <a:solidFill>
                  <a:srgbClr val="FFFFFF"/>
                </a:solidFill>
                <a:latin typeface="Roboto Mono Medium" pitchFamily="34" charset="0"/>
                <a:ea typeface="Roboto Mono Medium" pitchFamily="34" charset="-122"/>
                <a:cs typeface="Roboto Mono Medium" pitchFamily="34" charset="-120"/>
              </a:rPr>
              <a:t>Technologies Used</a:t>
            </a:r>
            <a:endParaRPr lang="en-US" sz="4450" dirty="0"/>
          </a:p>
        </p:txBody>
      </p:sp>
      <p:pic>
        <p:nvPicPr>
          <p:cNvPr id="4" name="Image 1" descr="preencoded.png">    </p:cNvPr>
          <p:cNvPicPr>
            <a:picLocks noChangeAspect="1"/>
          </p:cNvPicPr>
          <p:nvPr/>
        </p:nvPicPr>
        <p:blipFill>
          <a:blip r:embed="rId2"/>
          <a:stretch>
            <a:fillRect/>
          </a:stretch>
        </p:blipFill>
        <p:spPr>
          <a:xfrm>
            <a:off x="793790" y="2718435"/>
            <a:ext cx="566976" cy="566976"/>
          </a:xfrm>
          <a:prstGeom prst="rect">
            <a:avLst/>
          </a:prstGeom>
        </p:spPr>
      </p:pic>
      <p:sp>
        <p:nvSpPr>
          <p:cNvPr id="5" name="Text 1"/>
          <p:cNvSpPr/>
          <p:nvPr/>
        </p:nvSpPr>
        <p:spPr>
          <a:xfrm>
            <a:off x="1587579" y="2678787"/>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E5E0DF"/>
                </a:solidFill>
                <a:latin typeface="Roboto Mono Medium" pitchFamily="34" charset="0"/>
                <a:ea typeface="Roboto Mono Medium" pitchFamily="34" charset="-122"/>
                <a:cs typeface="Roboto Mono Medium" pitchFamily="34" charset="-120"/>
              </a:rPr>
              <a:t>Python</a:t>
            </a:r>
            <a:endParaRPr lang="en-US" sz="2200" dirty="0"/>
          </a:p>
        </p:txBody>
      </p:sp>
      <p:sp>
        <p:nvSpPr>
          <p:cNvPr id="6" name="Text 2"/>
          <p:cNvSpPr/>
          <p:nvPr/>
        </p:nvSpPr>
        <p:spPr>
          <a:xfrm>
            <a:off x="1587579" y="3169206"/>
            <a:ext cx="6762631" cy="362903"/>
          </a:xfrm>
          <a:prstGeom prst="rect">
            <a:avLst/>
          </a:prstGeom>
          <a:noFill/>
          <a:ln/>
        </p:spPr>
        <p:txBody>
          <a:bodyPr wrap="none" lIns="0" tIns="0" rIns="0" bIns="0" rtlCol="0" anchor="t"/>
          <a:lstStyle/>
          <a:p>
            <a:pPr algn="l" indent="0" marL="0">
              <a:lnSpc>
                <a:spcPts val="2850"/>
              </a:lnSpc>
              <a:buNone/>
            </a:pPr>
            <a:r>
              <a:rPr lang="en-US" sz="1750" spc="-18" kern="0" dirty="0">
                <a:solidFill>
                  <a:srgbClr val="E5E0DF"/>
                </a:solidFill>
                <a:latin typeface="Roboto" pitchFamily="34" charset="0"/>
                <a:ea typeface="Roboto" pitchFamily="34" charset="-122"/>
                <a:cs typeface="Roboto" pitchFamily="34" charset="-120"/>
              </a:rPr>
              <a:t>Core scripting language for data processing.</a:t>
            </a:r>
            <a:endParaRPr lang="en-US" sz="1750" dirty="0"/>
          </a:p>
        </p:txBody>
      </p:sp>
      <p:pic>
        <p:nvPicPr>
          <p:cNvPr id="7" name="Image 2" descr="preencoded.png">    </p:cNvPr>
          <p:cNvPicPr>
            <a:picLocks noChangeAspect="1"/>
          </p:cNvPicPr>
          <p:nvPr/>
        </p:nvPicPr>
        <p:blipFill>
          <a:blip r:embed="rId3"/>
          <a:stretch>
            <a:fillRect/>
          </a:stretch>
        </p:blipFill>
        <p:spPr>
          <a:xfrm>
            <a:off x="793790" y="4252198"/>
            <a:ext cx="566976" cy="566976"/>
          </a:xfrm>
          <a:prstGeom prst="rect">
            <a:avLst/>
          </a:prstGeom>
        </p:spPr>
      </p:pic>
      <p:sp>
        <p:nvSpPr>
          <p:cNvPr id="8" name="Text 3"/>
          <p:cNvSpPr/>
          <p:nvPr/>
        </p:nvSpPr>
        <p:spPr>
          <a:xfrm>
            <a:off x="1587579" y="4212550"/>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E5E0DF"/>
                </a:solidFill>
                <a:latin typeface="Roboto Mono Medium" pitchFamily="34" charset="0"/>
                <a:ea typeface="Roboto Mono Medium" pitchFamily="34" charset="-122"/>
                <a:cs typeface="Roboto Mono Medium" pitchFamily="34" charset="-120"/>
              </a:rPr>
              <a:t>PySpark</a:t>
            </a:r>
            <a:endParaRPr lang="en-US" sz="2200" dirty="0"/>
          </a:p>
        </p:txBody>
      </p:sp>
      <p:sp>
        <p:nvSpPr>
          <p:cNvPr id="9" name="Text 4"/>
          <p:cNvSpPr/>
          <p:nvPr/>
        </p:nvSpPr>
        <p:spPr>
          <a:xfrm>
            <a:off x="1587579" y="4702969"/>
            <a:ext cx="6762631" cy="362903"/>
          </a:xfrm>
          <a:prstGeom prst="rect">
            <a:avLst/>
          </a:prstGeom>
          <a:noFill/>
          <a:ln/>
        </p:spPr>
        <p:txBody>
          <a:bodyPr wrap="none" lIns="0" tIns="0" rIns="0" bIns="0" rtlCol="0" anchor="t"/>
          <a:lstStyle/>
          <a:p>
            <a:pPr algn="l" indent="0" marL="0">
              <a:lnSpc>
                <a:spcPts val="2850"/>
              </a:lnSpc>
              <a:buNone/>
            </a:pPr>
            <a:r>
              <a:rPr lang="en-US" sz="1750" spc="-18" kern="0" dirty="0">
                <a:solidFill>
                  <a:srgbClr val="E5E0DF"/>
                </a:solidFill>
                <a:latin typeface="Roboto" pitchFamily="34" charset="0"/>
                <a:ea typeface="Roboto" pitchFamily="34" charset="-122"/>
                <a:cs typeface="Roboto" pitchFamily="34" charset="-120"/>
              </a:rPr>
              <a:t>For distributed data processing and Spark SQL.</a:t>
            </a:r>
            <a:endParaRPr lang="en-US" sz="1750" dirty="0"/>
          </a:p>
        </p:txBody>
      </p:sp>
      <p:pic>
        <p:nvPicPr>
          <p:cNvPr id="10" name="Image 3" descr="preencoded.png">    </p:cNvPr>
          <p:cNvPicPr>
            <a:picLocks noChangeAspect="1"/>
          </p:cNvPicPr>
          <p:nvPr/>
        </p:nvPicPr>
        <p:blipFill>
          <a:blip r:embed="rId4"/>
          <a:stretch>
            <a:fillRect/>
          </a:stretch>
        </p:blipFill>
        <p:spPr>
          <a:xfrm>
            <a:off x="793790" y="5785961"/>
            <a:ext cx="566976" cy="566976"/>
          </a:xfrm>
          <a:prstGeom prst="rect">
            <a:avLst/>
          </a:prstGeom>
        </p:spPr>
      </p:pic>
      <p:sp>
        <p:nvSpPr>
          <p:cNvPr id="11" name="Text 5"/>
          <p:cNvSpPr/>
          <p:nvPr/>
        </p:nvSpPr>
        <p:spPr>
          <a:xfrm>
            <a:off x="1587579" y="5746313"/>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E5E0DF"/>
                </a:solidFill>
                <a:latin typeface="Roboto Mono Medium" pitchFamily="34" charset="0"/>
                <a:ea typeface="Roboto Mono Medium" pitchFamily="34" charset="-122"/>
                <a:cs typeface="Roboto Mono Medium" pitchFamily="34" charset="-120"/>
              </a:rPr>
              <a:t>Jupyter</a:t>
            </a:r>
            <a:endParaRPr lang="en-US" sz="2200" dirty="0"/>
          </a:p>
        </p:txBody>
      </p:sp>
      <p:sp>
        <p:nvSpPr>
          <p:cNvPr id="12" name="Text 6"/>
          <p:cNvSpPr/>
          <p:nvPr/>
        </p:nvSpPr>
        <p:spPr>
          <a:xfrm>
            <a:off x="1587579" y="6236732"/>
            <a:ext cx="6762631" cy="362903"/>
          </a:xfrm>
          <a:prstGeom prst="rect">
            <a:avLst/>
          </a:prstGeom>
          <a:noFill/>
          <a:ln/>
        </p:spPr>
        <p:txBody>
          <a:bodyPr wrap="none" lIns="0" tIns="0" rIns="0" bIns="0" rtlCol="0" anchor="t"/>
          <a:lstStyle/>
          <a:p>
            <a:pPr algn="l" indent="0" marL="0">
              <a:lnSpc>
                <a:spcPts val="2850"/>
              </a:lnSpc>
              <a:buNone/>
            </a:pPr>
            <a:r>
              <a:rPr lang="en-US" sz="1750" spc="-18" kern="0" dirty="0">
                <a:solidFill>
                  <a:srgbClr val="E5E0DF"/>
                </a:solidFill>
                <a:latin typeface="Roboto" pitchFamily="34" charset="0"/>
                <a:ea typeface="Roboto" pitchFamily="34" charset="-122"/>
                <a:cs typeface="Roboto" pitchFamily="34" charset="-120"/>
              </a:rPr>
              <a:t>Interactive execution and PDF export.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01954"/>
            <a:ext cx="5670590" cy="708779"/>
          </a:xfrm>
          <a:prstGeom prst="rect">
            <a:avLst/>
          </a:prstGeom>
          <a:noFill/>
          <a:ln/>
        </p:spPr>
        <p:txBody>
          <a:bodyPr wrap="none" lIns="0" tIns="0" rIns="0" bIns="0" rtlCol="0" anchor="t"/>
          <a:lstStyle/>
          <a:p>
            <a:pPr algn="l" indent="0" marL="0">
              <a:lnSpc>
                <a:spcPts val="5550"/>
              </a:lnSpc>
              <a:buNone/>
            </a:pPr>
            <a:r>
              <a:rPr lang="en-US" sz="4450" spc="-134" kern="0" dirty="0">
                <a:solidFill>
                  <a:srgbClr val="FFFFFF"/>
                </a:solidFill>
                <a:latin typeface="Roboto Mono Medium" pitchFamily="34" charset="0"/>
                <a:ea typeface="Roboto Mono Medium" pitchFamily="34" charset="-122"/>
                <a:cs typeface="Roboto Mono Medium" pitchFamily="34" charset="-120"/>
              </a:rPr>
              <a:t>Dataset Structure</a:t>
            </a:r>
            <a:endParaRPr lang="en-US" sz="4450" dirty="0"/>
          </a:p>
        </p:txBody>
      </p:sp>
      <p:sp>
        <p:nvSpPr>
          <p:cNvPr id="3" name="Text 1"/>
          <p:cNvSpPr/>
          <p:nvPr/>
        </p:nvSpPr>
        <p:spPr>
          <a:xfrm>
            <a:off x="793790" y="3577709"/>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FFFFFF"/>
                </a:solidFill>
                <a:latin typeface="Roboto Mono Medium" pitchFamily="34" charset="0"/>
                <a:ea typeface="Roboto Mono Medium" pitchFamily="34" charset="-122"/>
                <a:cs typeface="Roboto Mono Medium" pitchFamily="34" charset="-120"/>
              </a:rPr>
              <a:t>Products.csv</a:t>
            </a:r>
            <a:endParaRPr lang="en-US" sz="2200" dirty="0"/>
          </a:p>
        </p:txBody>
      </p:sp>
      <p:sp>
        <p:nvSpPr>
          <p:cNvPr id="4" name="Text 2"/>
          <p:cNvSpPr/>
          <p:nvPr/>
        </p:nvSpPr>
        <p:spPr>
          <a:xfrm>
            <a:off x="793790" y="4158853"/>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spc="-18" kern="0" dirty="0">
                <a:solidFill>
                  <a:srgbClr val="E5E0DF"/>
                </a:solidFill>
                <a:latin typeface="Roboto" pitchFamily="34" charset="0"/>
                <a:ea typeface="Roboto" pitchFamily="34" charset="-122"/>
                <a:cs typeface="Roboto" pitchFamily="34" charset="-120"/>
              </a:rPr>
              <a:t>Product ID</a:t>
            </a:r>
            <a:endParaRPr lang="en-US" sz="1750" dirty="0"/>
          </a:p>
        </p:txBody>
      </p:sp>
      <p:sp>
        <p:nvSpPr>
          <p:cNvPr id="5" name="Text 3"/>
          <p:cNvSpPr/>
          <p:nvPr/>
        </p:nvSpPr>
        <p:spPr>
          <a:xfrm>
            <a:off x="793790" y="4601051"/>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spc="-18" kern="0" dirty="0">
                <a:solidFill>
                  <a:srgbClr val="E5E0DF"/>
                </a:solidFill>
                <a:latin typeface="Roboto" pitchFamily="34" charset="0"/>
                <a:ea typeface="Roboto" pitchFamily="34" charset="-122"/>
                <a:cs typeface="Roboto" pitchFamily="34" charset="-120"/>
              </a:rPr>
              <a:t>Category</a:t>
            </a:r>
            <a:endParaRPr lang="en-US" sz="1750" dirty="0"/>
          </a:p>
        </p:txBody>
      </p:sp>
      <p:sp>
        <p:nvSpPr>
          <p:cNvPr id="6" name="Text 4"/>
          <p:cNvSpPr/>
          <p:nvPr/>
        </p:nvSpPr>
        <p:spPr>
          <a:xfrm>
            <a:off x="793790" y="5043249"/>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spc="-18" kern="0" dirty="0">
                <a:solidFill>
                  <a:srgbClr val="E5E0DF"/>
                </a:solidFill>
                <a:latin typeface="Roboto" pitchFamily="34" charset="0"/>
                <a:ea typeface="Roboto" pitchFamily="34" charset="-122"/>
                <a:cs typeface="Roboto" pitchFamily="34" charset="-120"/>
              </a:rPr>
              <a:t>Sub-Category</a:t>
            </a:r>
            <a:endParaRPr lang="en-US" sz="1750" dirty="0"/>
          </a:p>
        </p:txBody>
      </p:sp>
      <p:sp>
        <p:nvSpPr>
          <p:cNvPr id="7" name="Text 5"/>
          <p:cNvSpPr/>
          <p:nvPr/>
        </p:nvSpPr>
        <p:spPr>
          <a:xfrm>
            <a:off x="793790" y="5485448"/>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spc="-18" kern="0" dirty="0">
                <a:solidFill>
                  <a:srgbClr val="E5E0DF"/>
                </a:solidFill>
                <a:latin typeface="Roboto" pitchFamily="34" charset="0"/>
                <a:ea typeface="Roboto" pitchFamily="34" charset="-122"/>
                <a:cs typeface="Roboto" pitchFamily="34" charset="-120"/>
              </a:rPr>
              <a:t>Product Name</a:t>
            </a:r>
            <a:endParaRPr lang="en-US" sz="1750" dirty="0"/>
          </a:p>
        </p:txBody>
      </p:sp>
      <p:sp>
        <p:nvSpPr>
          <p:cNvPr id="8" name="Text 6"/>
          <p:cNvSpPr/>
          <p:nvPr/>
        </p:nvSpPr>
        <p:spPr>
          <a:xfrm>
            <a:off x="5332928" y="3577709"/>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FFFFFF"/>
                </a:solidFill>
                <a:latin typeface="Roboto Mono Medium" pitchFamily="34" charset="0"/>
                <a:ea typeface="Roboto Mono Medium" pitchFamily="34" charset="-122"/>
                <a:cs typeface="Roboto Mono Medium" pitchFamily="34" charset="-120"/>
              </a:rPr>
              <a:t>Sales.csv</a:t>
            </a:r>
            <a:endParaRPr lang="en-US" sz="2200" dirty="0"/>
          </a:p>
        </p:txBody>
      </p:sp>
      <p:sp>
        <p:nvSpPr>
          <p:cNvPr id="9" name="Text 7"/>
          <p:cNvSpPr/>
          <p:nvPr/>
        </p:nvSpPr>
        <p:spPr>
          <a:xfrm>
            <a:off x="5332928" y="4158853"/>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spc="-18" kern="0" dirty="0">
                <a:solidFill>
                  <a:srgbClr val="E5E0DF"/>
                </a:solidFill>
                <a:latin typeface="Roboto" pitchFamily="34" charset="0"/>
                <a:ea typeface="Roboto" pitchFamily="34" charset="-122"/>
                <a:cs typeface="Roboto" pitchFamily="34" charset="-120"/>
              </a:rPr>
              <a:t>Order Line</a:t>
            </a:r>
            <a:endParaRPr lang="en-US" sz="1750" dirty="0"/>
          </a:p>
        </p:txBody>
      </p:sp>
      <p:sp>
        <p:nvSpPr>
          <p:cNvPr id="10" name="Text 8"/>
          <p:cNvSpPr/>
          <p:nvPr/>
        </p:nvSpPr>
        <p:spPr>
          <a:xfrm>
            <a:off x="5332928" y="4601051"/>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spc="-18" kern="0" dirty="0">
                <a:solidFill>
                  <a:srgbClr val="E5E0DF"/>
                </a:solidFill>
                <a:latin typeface="Roboto" pitchFamily="34" charset="0"/>
                <a:ea typeface="Roboto" pitchFamily="34" charset="-122"/>
                <a:cs typeface="Roboto" pitchFamily="34" charset="-120"/>
              </a:rPr>
              <a:t>Order ID</a:t>
            </a:r>
            <a:endParaRPr lang="en-US" sz="1750" dirty="0"/>
          </a:p>
        </p:txBody>
      </p:sp>
      <p:sp>
        <p:nvSpPr>
          <p:cNvPr id="11" name="Text 9"/>
          <p:cNvSpPr/>
          <p:nvPr/>
        </p:nvSpPr>
        <p:spPr>
          <a:xfrm>
            <a:off x="5332928" y="5043249"/>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spc="-18" kern="0" dirty="0">
                <a:solidFill>
                  <a:srgbClr val="E5E0DF"/>
                </a:solidFill>
                <a:latin typeface="Roboto" pitchFamily="34" charset="0"/>
                <a:ea typeface="Roboto" pitchFamily="34" charset="-122"/>
                <a:cs typeface="Roboto" pitchFamily="34" charset="-120"/>
              </a:rPr>
              <a:t>Order Date</a:t>
            </a:r>
            <a:endParaRPr lang="en-US" sz="1750" dirty="0"/>
          </a:p>
        </p:txBody>
      </p:sp>
      <p:sp>
        <p:nvSpPr>
          <p:cNvPr id="12" name="Text 10"/>
          <p:cNvSpPr/>
          <p:nvPr/>
        </p:nvSpPr>
        <p:spPr>
          <a:xfrm>
            <a:off x="5332928" y="5485448"/>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spc="-18" kern="0" dirty="0">
                <a:solidFill>
                  <a:srgbClr val="E5E0DF"/>
                </a:solidFill>
                <a:latin typeface="Roboto" pitchFamily="34" charset="0"/>
                <a:ea typeface="Roboto" pitchFamily="34" charset="-122"/>
                <a:cs typeface="Roboto" pitchFamily="34" charset="-120"/>
              </a:rPr>
              <a:t>Customer ID</a:t>
            </a:r>
            <a:endParaRPr lang="en-US" sz="1750" dirty="0"/>
          </a:p>
        </p:txBody>
      </p:sp>
      <p:sp>
        <p:nvSpPr>
          <p:cNvPr id="13" name="Text 11"/>
          <p:cNvSpPr/>
          <p:nvPr/>
        </p:nvSpPr>
        <p:spPr>
          <a:xfrm>
            <a:off x="9872067" y="3577709"/>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FFFFFF"/>
                </a:solidFill>
                <a:latin typeface="Roboto Mono Medium" pitchFamily="34" charset="0"/>
                <a:ea typeface="Roboto Mono Medium" pitchFamily="34" charset="-122"/>
                <a:cs typeface="Roboto Mono Medium" pitchFamily="34" charset="-120"/>
              </a:rPr>
              <a:t>Customers.csv</a:t>
            </a:r>
            <a:endParaRPr lang="en-US" sz="2200" dirty="0"/>
          </a:p>
        </p:txBody>
      </p:sp>
      <p:sp>
        <p:nvSpPr>
          <p:cNvPr id="14" name="Text 12"/>
          <p:cNvSpPr/>
          <p:nvPr/>
        </p:nvSpPr>
        <p:spPr>
          <a:xfrm>
            <a:off x="9872067" y="4158853"/>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spc="-18" kern="0" dirty="0">
                <a:solidFill>
                  <a:srgbClr val="E5E0DF"/>
                </a:solidFill>
                <a:latin typeface="Roboto" pitchFamily="34" charset="0"/>
                <a:ea typeface="Roboto" pitchFamily="34" charset="-122"/>
                <a:cs typeface="Roboto" pitchFamily="34" charset="-120"/>
              </a:rPr>
              <a:t>Customer ID</a:t>
            </a:r>
            <a:endParaRPr lang="en-US" sz="1750" dirty="0"/>
          </a:p>
        </p:txBody>
      </p:sp>
      <p:sp>
        <p:nvSpPr>
          <p:cNvPr id="15" name="Text 13"/>
          <p:cNvSpPr/>
          <p:nvPr/>
        </p:nvSpPr>
        <p:spPr>
          <a:xfrm>
            <a:off x="9872067" y="4601051"/>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spc="-18" kern="0" dirty="0">
                <a:solidFill>
                  <a:srgbClr val="E5E0DF"/>
                </a:solidFill>
                <a:latin typeface="Roboto" pitchFamily="34" charset="0"/>
                <a:ea typeface="Roboto" pitchFamily="34" charset="-122"/>
                <a:cs typeface="Roboto" pitchFamily="34" charset="-120"/>
              </a:rPr>
              <a:t>Customer Name</a:t>
            </a:r>
            <a:endParaRPr lang="en-US" sz="1750" dirty="0"/>
          </a:p>
        </p:txBody>
      </p:sp>
      <p:sp>
        <p:nvSpPr>
          <p:cNvPr id="16" name="Text 14"/>
          <p:cNvSpPr/>
          <p:nvPr/>
        </p:nvSpPr>
        <p:spPr>
          <a:xfrm>
            <a:off x="9872067" y="5043249"/>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spc="-18" kern="0" dirty="0">
                <a:solidFill>
                  <a:srgbClr val="E5E0DF"/>
                </a:solidFill>
                <a:latin typeface="Roboto" pitchFamily="34" charset="0"/>
                <a:ea typeface="Roboto" pitchFamily="34" charset="-122"/>
                <a:cs typeface="Roboto" pitchFamily="34" charset="-120"/>
              </a:rPr>
              <a:t>Segment</a:t>
            </a:r>
            <a:endParaRPr lang="en-US" sz="1750" dirty="0"/>
          </a:p>
        </p:txBody>
      </p:sp>
      <p:sp>
        <p:nvSpPr>
          <p:cNvPr id="17" name="Text 15"/>
          <p:cNvSpPr/>
          <p:nvPr/>
        </p:nvSpPr>
        <p:spPr>
          <a:xfrm>
            <a:off x="9872067" y="5485448"/>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spc="-18" kern="0" dirty="0">
                <a:solidFill>
                  <a:srgbClr val="E5E0DF"/>
                </a:solidFill>
                <a:latin typeface="Roboto" pitchFamily="34" charset="0"/>
                <a:ea typeface="Roboto" pitchFamily="34" charset="-122"/>
                <a:cs typeface="Roboto" pitchFamily="34" charset="-120"/>
              </a:rPr>
              <a:t>Age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49003"/>
            <a:ext cx="6464618" cy="708779"/>
          </a:xfrm>
          <a:prstGeom prst="rect">
            <a:avLst/>
          </a:prstGeom>
          <a:noFill/>
          <a:ln/>
        </p:spPr>
        <p:txBody>
          <a:bodyPr wrap="none" lIns="0" tIns="0" rIns="0" bIns="0" rtlCol="0" anchor="t"/>
          <a:lstStyle/>
          <a:p>
            <a:pPr algn="l" indent="0" marL="0">
              <a:lnSpc>
                <a:spcPts val="5550"/>
              </a:lnSpc>
              <a:buNone/>
            </a:pPr>
            <a:r>
              <a:rPr lang="en-US" sz="4450" spc="-134" kern="0" dirty="0">
                <a:solidFill>
                  <a:srgbClr val="FFFFFF"/>
                </a:solidFill>
                <a:latin typeface="Roboto Mono Medium" pitchFamily="34" charset="0"/>
                <a:ea typeface="Roboto Mono Medium" pitchFamily="34" charset="-122"/>
                <a:cs typeface="Roboto Mono Medium" pitchFamily="34" charset="-120"/>
              </a:rPr>
              <a:t>Analytical Questions</a:t>
            </a:r>
            <a:endParaRPr lang="en-US" sz="4450" dirty="0"/>
          </a:p>
        </p:txBody>
      </p:sp>
      <p:pic>
        <p:nvPicPr>
          <p:cNvPr id="4" name="Image 1" descr="preencoded.png">    </p:cNvPr>
          <p:cNvPicPr>
            <a:picLocks noChangeAspect="1"/>
          </p:cNvPicPr>
          <p:nvPr/>
        </p:nvPicPr>
        <p:blipFill>
          <a:blip r:embed="rId2"/>
          <a:stretch>
            <a:fillRect/>
          </a:stretch>
        </p:blipFill>
        <p:spPr>
          <a:xfrm>
            <a:off x="6280190" y="2597944"/>
            <a:ext cx="1134070" cy="1360884"/>
          </a:xfrm>
          <a:prstGeom prst="rect">
            <a:avLst/>
          </a:prstGeom>
        </p:spPr>
      </p:pic>
      <p:sp>
        <p:nvSpPr>
          <p:cNvPr id="5" name="Text 1"/>
          <p:cNvSpPr/>
          <p:nvPr/>
        </p:nvSpPr>
        <p:spPr>
          <a:xfrm>
            <a:off x="7754422" y="2824758"/>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E5E0DF"/>
                </a:solidFill>
                <a:latin typeface="Roboto Mono Medium" pitchFamily="34" charset="0"/>
                <a:ea typeface="Roboto Mono Medium" pitchFamily="34" charset="-122"/>
                <a:cs typeface="Roboto Mono Medium" pitchFamily="34" charset="-120"/>
              </a:rPr>
              <a:t>Sales by Category</a:t>
            </a:r>
            <a:endParaRPr lang="en-US" sz="2200" dirty="0"/>
          </a:p>
        </p:txBody>
      </p:sp>
      <p:sp>
        <p:nvSpPr>
          <p:cNvPr id="6" name="Text 2"/>
          <p:cNvSpPr/>
          <p:nvPr/>
        </p:nvSpPr>
        <p:spPr>
          <a:xfrm>
            <a:off x="7754422" y="3315176"/>
            <a:ext cx="6082189" cy="362903"/>
          </a:xfrm>
          <a:prstGeom prst="rect">
            <a:avLst/>
          </a:prstGeom>
          <a:noFill/>
          <a:ln/>
        </p:spPr>
        <p:txBody>
          <a:bodyPr wrap="none" lIns="0" tIns="0" rIns="0" bIns="0" rtlCol="0" anchor="t"/>
          <a:lstStyle/>
          <a:p>
            <a:pPr algn="l" indent="0" marL="0">
              <a:lnSpc>
                <a:spcPts val="2850"/>
              </a:lnSpc>
              <a:buNone/>
            </a:pPr>
            <a:r>
              <a:rPr lang="en-US" sz="1750" spc="-18" kern="0" dirty="0">
                <a:solidFill>
                  <a:srgbClr val="E5E0DF"/>
                </a:solidFill>
                <a:latin typeface="Roboto" pitchFamily="34" charset="0"/>
                <a:ea typeface="Roboto" pitchFamily="34" charset="-122"/>
                <a:cs typeface="Roboto" pitchFamily="34" charset="-120"/>
              </a:rPr>
              <a:t>Total sales for each product category.</a:t>
            </a:r>
            <a:endParaRPr lang="en-US" sz="1750" dirty="0"/>
          </a:p>
        </p:txBody>
      </p:sp>
      <p:pic>
        <p:nvPicPr>
          <p:cNvPr id="7" name="Image 2" descr="preencoded.png">    </p:cNvPr>
          <p:cNvPicPr>
            <a:picLocks noChangeAspect="1"/>
          </p:cNvPicPr>
          <p:nvPr/>
        </p:nvPicPr>
        <p:blipFill>
          <a:blip r:embed="rId3"/>
          <a:stretch>
            <a:fillRect/>
          </a:stretch>
        </p:blipFill>
        <p:spPr>
          <a:xfrm>
            <a:off x="6280190" y="3958828"/>
            <a:ext cx="1134070" cy="1360884"/>
          </a:xfrm>
          <a:prstGeom prst="rect">
            <a:avLst/>
          </a:prstGeom>
        </p:spPr>
      </p:pic>
      <p:sp>
        <p:nvSpPr>
          <p:cNvPr id="8" name="Text 3"/>
          <p:cNvSpPr/>
          <p:nvPr/>
        </p:nvSpPr>
        <p:spPr>
          <a:xfrm>
            <a:off x="7754422" y="4185642"/>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E5E0DF"/>
                </a:solidFill>
                <a:latin typeface="Roboto Mono Medium" pitchFamily="34" charset="0"/>
                <a:ea typeface="Roboto Mono Medium" pitchFamily="34" charset="-122"/>
                <a:cs typeface="Roboto Mono Medium" pitchFamily="34" charset="-120"/>
              </a:rPr>
              <a:t>Top Customer</a:t>
            </a:r>
            <a:endParaRPr lang="en-US" sz="2200" dirty="0"/>
          </a:p>
        </p:txBody>
      </p:sp>
      <p:sp>
        <p:nvSpPr>
          <p:cNvPr id="9" name="Text 4"/>
          <p:cNvSpPr/>
          <p:nvPr/>
        </p:nvSpPr>
        <p:spPr>
          <a:xfrm>
            <a:off x="7754422" y="4676061"/>
            <a:ext cx="6082189" cy="362903"/>
          </a:xfrm>
          <a:prstGeom prst="rect">
            <a:avLst/>
          </a:prstGeom>
          <a:noFill/>
          <a:ln/>
        </p:spPr>
        <p:txBody>
          <a:bodyPr wrap="none" lIns="0" tIns="0" rIns="0" bIns="0" rtlCol="0" anchor="t"/>
          <a:lstStyle/>
          <a:p>
            <a:pPr algn="l" indent="0" marL="0">
              <a:lnSpc>
                <a:spcPts val="2850"/>
              </a:lnSpc>
              <a:buNone/>
            </a:pPr>
            <a:r>
              <a:rPr lang="en-US" sz="1750" spc="-18" kern="0" dirty="0">
                <a:solidFill>
                  <a:srgbClr val="E5E0DF"/>
                </a:solidFill>
                <a:latin typeface="Roboto" pitchFamily="34" charset="0"/>
                <a:ea typeface="Roboto" pitchFamily="34" charset="-122"/>
                <a:cs typeface="Roboto" pitchFamily="34" charset="-120"/>
              </a:rPr>
              <a:t>Customer with the highest purchases.</a:t>
            </a:r>
            <a:endParaRPr lang="en-US" sz="1750" dirty="0"/>
          </a:p>
        </p:txBody>
      </p:sp>
      <p:pic>
        <p:nvPicPr>
          <p:cNvPr id="10" name="Image 3" descr="preencoded.png">    </p:cNvPr>
          <p:cNvPicPr>
            <a:picLocks noChangeAspect="1"/>
          </p:cNvPicPr>
          <p:nvPr/>
        </p:nvPicPr>
        <p:blipFill>
          <a:blip r:embed="rId4"/>
          <a:stretch>
            <a:fillRect/>
          </a:stretch>
        </p:blipFill>
        <p:spPr>
          <a:xfrm>
            <a:off x="6280190" y="5319713"/>
            <a:ext cx="1134070" cy="1360884"/>
          </a:xfrm>
          <a:prstGeom prst="rect">
            <a:avLst/>
          </a:prstGeom>
        </p:spPr>
      </p:pic>
      <p:sp>
        <p:nvSpPr>
          <p:cNvPr id="11" name="Text 5"/>
          <p:cNvSpPr/>
          <p:nvPr/>
        </p:nvSpPr>
        <p:spPr>
          <a:xfrm>
            <a:off x="7754422" y="5546527"/>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E5E0DF"/>
                </a:solidFill>
                <a:latin typeface="Roboto Mono Medium" pitchFamily="34" charset="0"/>
                <a:ea typeface="Roboto Mono Medium" pitchFamily="34" charset="-122"/>
                <a:cs typeface="Roboto Mono Medium" pitchFamily="34" charset="-120"/>
              </a:rPr>
              <a:t>Average Discount</a:t>
            </a:r>
            <a:endParaRPr lang="en-US" sz="2200" dirty="0"/>
          </a:p>
        </p:txBody>
      </p:sp>
      <p:sp>
        <p:nvSpPr>
          <p:cNvPr id="12" name="Text 6"/>
          <p:cNvSpPr/>
          <p:nvPr/>
        </p:nvSpPr>
        <p:spPr>
          <a:xfrm>
            <a:off x="7754422" y="6036945"/>
            <a:ext cx="6082189" cy="362903"/>
          </a:xfrm>
          <a:prstGeom prst="rect">
            <a:avLst/>
          </a:prstGeom>
          <a:noFill/>
          <a:ln/>
        </p:spPr>
        <p:txBody>
          <a:bodyPr wrap="none" lIns="0" tIns="0" rIns="0" bIns="0" rtlCol="0" anchor="t"/>
          <a:lstStyle/>
          <a:p>
            <a:pPr algn="l" indent="0" marL="0">
              <a:lnSpc>
                <a:spcPts val="2850"/>
              </a:lnSpc>
              <a:buNone/>
            </a:pPr>
            <a:r>
              <a:rPr lang="en-US" sz="1750" spc="-18" kern="0" dirty="0">
                <a:solidFill>
                  <a:srgbClr val="E5E0DF"/>
                </a:solidFill>
                <a:latin typeface="Roboto" pitchFamily="34" charset="0"/>
                <a:ea typeface="Roboto" pitchFamily="34" charset="-122"/>
                <a:cs typeface="Roboto" pitchFamily="34" charset="-120"/>
              </a:rPr>
              <a:t>Average discount given across all sales.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11298"/>
            <a:ext cx="7434263" cy="708779"/>
          </a:xfrm>
          <a:prstGeom prst="rect">
            <a:avLst/>
          </a:prstGeom>
          <a:noFill/>
          <a:ln/>
        </p:spPr>
        <p:txBody>
          <a:bodyPr wrap="none" lIns="0" tIns="0" rIns="0" bIns="0" rtlCol="0" anchor="t"/>
          <a:lstStyle/>
          <a:p>
            <a:pPr algn="l" indent="0" marL="0">
              <a:lnSpc>
                <a:spcPts val="5550"/>
              </a:lnSpc>
              <a:buNone/>
            </a:pPr>
            <a:r>
              <a:rPr lang="en-US" sz="4450" spc="-134" kern="0" dirty="0">
                <a:solidFill>
                  <a:srgbClr val="FFFFFF"/>
                </a:solidFill>
                <a:latin typeface="Roboto Mono Medium" pitchFamily="34" charset="0"/>
                <a:ea typeface="Roboto Mono Medium" pitchFamily="34" charset="-122"/>
                <a:cs typeface="Roboto Mono Medium" pitchFamily="34" charset="-120"/>
              </a:rPr>
              <a:t>More Questions Explored</a:t>
            </a:r>
            <a:endParaRPr lang="en-US" sz="4450" dirty="0"/>
          </a:p>
        </p:txBody>
      </p:sp>
      <p:sp>
        <p:nvSpPr>
          <p:cNvPr id="4" name="Shape 1"/>
          <p:cNvSpPr/>
          <p:nvPr/>
        </p:nvSpPr>
        <p:spPr>
          <a:xfrm>
            <a:off x="793790" y="2860238"/>
            <a:ext cx="3664863" cy="2024182"/>
          </a:xfrm>
          <a:prstGeom prst="roundRect">
            <a:avLst>
              <a:gd name="adj" fmla="val 1681"/>
            </a:avLst>
          </a:prstGeom>
          <a:solidFill>
            <a:srgbClr val="404040"/>
          </a:solidFill>
          <a:ln/>
        </p:spPr>
      </p:sp>
      <p:sp>
        <p:nvSpPr>
          <p:cNvPr id="5" name="Text 2"/>
          <p:cNvSpPr/>
          <p:nvPr/>
        </p:nvSpPr>
        <p:spPr>
          <a:xfrm>
            <a:off x="1020604" y="3087053"/>
            <a:ext cx="3211235" cy="708660"/>
          </a:xfrm>
          <a:prstGeom prst="rect">
            <a:avLst/>
          </a:prstGeom>
          <a:noFill/>
          <a:ln/>
        </p:spPr>
        <p:txBody>
          <a:bodyPr wrap="square" lIns="0" tIns="0" rIns="0" bIns="0" rtlCol="0" anchor="t"/>
          <a:lstStyle/>
          <a:p>
            <a:pPr algn="l" indent="0" marL="0">
              <a:lnSpc>
                <a:spcPts val="2750"/>
              </a:lnSpc>
              <a:buNone/>
            </a:pPr>
            <a:r>
              <a:rPr lang="en-US" sz="2200" spc="-67" kern="0" dirty="0">
                <a:solidFill>
                  <a:srgbClr val="E5E0DF"/>
                </a:solidFill>
                <a:latin typeface="Roboto Mono Medium" pitchFamily="34" charset="0"/>
                <a:ea typeface="Roboto Mono Medium" pitchFamily="34" charset="-122"/>
                <a:cs typeface="Roboto Mono Medium" pitchFamily="34" charset="-120"/>
              </a:rPr>
              <a:t>Unique Products by Region</a:t>
            </a:r>
            <a:endParaRPr lang="en-US" sz="2200" dirty="0"/>
          </a:p>
        </p:txBody>
      </p:sp>
      <p:sp>
        <p:nvSpPr>
          <p:cNvPr id="6" name="Text 3"/>
          <p:cNvSpPr/>
          <p:nvPr/>
        </p:nvSpPr>
        <p:spPr>
          <a:xfrm>
            <a:off x="1020604" y="3931801"/>
            <a:ext cx="3211235" cy="725805"/>
          </a:xfrm>
          <a:prstGeom prst="rect">
            <a:avLst/>
          </a:prstGeom>
          <a:noFill/>
          <a:ln/>
        </p:spPr>
        <p:txBody>
          <a:bodyPr wrap="square" lIns="0" tIns="0" rIns="0" bIns="0" rtlCol="0" anchor="t"/>
          <a:lstStyle/>
          <a:p>
            <a:pPr algn="l" indent="0" marL="0">
              <a:lnSpc>
                <a:spcPts val="2850"/>
              </a:lnSpc>
              <a:buNone/>
            </a:pPr>
            <a:r>
              <a:rPr lang="en-US" sz="1750" spc="-18" kern="0" dirty="0">
                <a:solidFill>
                  <a:srgbClr val="E5E0DF"/>
                </a:solidFill>
                <a:latin typeface="Roboto" pitchFamily="34" charset="0"/>
                <a:ea typeface="Roboto" pitchFamily="34" charset="-122"/>
                <a:cs typeface="Roboto" pitchFamily="34" charset="-120"/>
              </a:rPr>
              <a:t>Identifies product distribution trends.</a:t>
            </a:r>
            <a:endParaRPr lang="en-US" sz="1750" dirty="0"/>
          </a:p>
        </p:txBody>
      </p:sp>
      <p:sp>
        <p:nvSpPr>
          <p:cNvPr id="7" name="Shape 4"/>
          <p:cNvSpPr/>
          <p:nvPr/>
        </p:nvSpPr>
        <p:spPr>
          <a:xfrm>
            <a:off x="4685467" y="2860238"/>
            <a:ext cx="3664863" cy="2024182"/>
          </a:xfrm>
          <a:prstGeom prst="roundRect">
            <a:avLst>
              <a:gd name="adj" fmla="val 1681"/>
            </a:avLst>
          </a:prstGeom>
          <a:solidFill>
            <a:srgbClr val="404040"/>
          </a:solidFill>
          <a:ln/>
        </p:spPr>
      </p:sp>
      <p:sp>
        <p:nvSpPr>
          <p:cNvPr id="8" name="Text 5"/>
          <p:cNvSpPr/>
          <p:nvPr/>
        </p:nvSpPr>
        <p:spPr>
          <a:xfrm>
            <a:off x="4912281" y="3087053"/>
            <a:ext cx="3211235" cy="708660"/>
          </a:xfrm>
          <a:prstGeom prst="rect">
            <a:avLst/>
          </a:prstGeom>
          <a:noFill/>
          <a:ln/>
        </p:spPr>
        <p:txBody>
          <a:bodyPr wrap="square" lIns="0" tIns="0" rIns="0" bIns="0" rtlCol="0" anchor="t"/>
          <a:lstStyle/>
          <a:p>
            <a:pPr algn="l" indent="0" marL="0">
              <a:lnSpc>
                <a:spcPts val="2750"/>
              </a:lnSpc>
              <a:buNone/>
            </a:pPr>
            <a:r>
              <a:rPr lang="en-US" sz="2200" spc="-67" kern="0" dirty="0">
                <a:solidFill>
                  <a:srgbClr val="E5E0DF"/>
                </a:solidFill>
                <a:latin typeface="Roboto Mono Medium" pitchFamily="34" charset="0"/>
                <a:ea typeface="Roboto Mono Medium" pitchFamily="34" charset="-122"/>
                <a:cs typeface="Roboto Mono Medium" pitchFamily="34" charset="-120"/>
              </a:rPr>
              <a:t>Total Profit by State</a:t>
            </a:r>
            <a:endParaRPr lang="en-US" sz="2200" dirty="0"/>
          </a:p>
        </p:txBody>
      </p:sp>
      <p:sp>
        <p:nvSpPr>
          <p:cNvPr id="9" name="Text 6"/>
          <p:cNvSpPr/>
          <p:nvPr/>
        </p:nvSpPr>
        <p:spPr>
          <a:xfrm>
            <a:off x="4912281" y="3931801"/>
            <a:ext cx="3211235" cy="362903"/>
          </a:xfrm>
          <a:prstGeom prst="rect">
            <a:avLst/>
          </a:prstGeom>
          <a:noFill/>
          <a:ln/>
        </p:spPr>
        <p:txBody>
          <a:bodyPr wrap="none" lIns="0" tIns="0" rIns="0" bIns="0" rtlCol="0" anchor="t"/>
          <a:lstStyle/>
          <a:p>
            <a:pPr algn="l" indent="0" marL="0">
              <a:lnSpc>
                <a:spcPts val="2850"/>
              </a:lnSpc>
              <a:buNone/>
            </a:pPr>
            <a:r>
              <a:rPr lang="en-US" sz="1750" spc="-18" kern="0" dirty="0">
                <a:solidFill>
                  <a:srgbClr val="E5E0DF"/>
                </a:solidFill>
                <a:latin typeface="Roboto" pitchFamily="34" charset="0"/>
                <a:ea typeface="Roboto" pitchFamily="34" charset="-122"/>
                <a:cs typeface="Roboto" pitchFamily="34" charset="-120"/>
              </a:rPr>
              <a:t>Reveals profitable markets.</a:t>
            </a:r>
            <a:endParaRPr lang="en-US" sz="1750" dirty="0"/>
          </a:p>
        </p:txBody>
      </p:sp>
      <p:sp>
        <p:nvSpPr>
          <p:cNvPr id="10" name="Shape 7"/>
          <p:cNvSpPr/>
          <p:nvPr/>
        </p:nvSpPr>
        <p:spPr>
          <a:xfrm>
            <a:off x="793790" y="5111234"/>
            <a:ext cx="7556421" cy="1306949"/>
          </a:xfrm>
          <a:prstGeom prst="roundRect">
            <a:avLst>
              <a:gd name="adj" fmla="val 2603"/>
            </a:avLst>
          </a:prstGeom>
          <a:solidFill>
            <a:srgbClr val="404040"/>
          </a:solidFill>
          <a:ln/>
        </p:spPr>
      </p:sp>
      <p:sp>
        <p:nvSpPr>
          <p:cNvPr id="11" name="Text 8"/>
          <p:cNvSpPr/>
          <p:nvPr/>
        </p:nvSpPr>
        <p:spPr>
          <a:xfrm>
            <a:off x="1020604" y="5338048"/>
            <a:ext cx="3392448"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E5E0DF"/>
                </a:solidFill>
                <a:latin typeface="Roboto Mono Medium" pitchFamily="34" charset="0"/>
                <a:ea typeface="Roboto Mono Medium" pitchFamily="34" charset="-122"/>
                <a:cs typeface="Roboto Mono Medium" pitchFamily="34" charset="-120"/>
              </a:rPr>
              <a:t>Sales by Sub-Category</a:t>
            </a:r>
            <a:endParaRPr lang="en-US" sz="2200" dirty="0"/>
          </a:p>
        </p:txBody>
      </p:sp>
      <p:sp>
        <p:nvSpPr>
          <p:cNvPr id="12" name="Text 9"/>
          <p:cNvSpPr/>
          <p:nvPr/>
        </p:nvSpPr>
        <p:spPr>
          <a:xfrm>
            <a:off x="1020604" y="5828467"/>
            <a:ext cx="7102793" cy="362903"/>
          </a:xfrm>
          <a:prstGeom prst="rect">
            <a:avLst/>
          </a:prstGeom>
          <a:noFill/>
          <a:ln/>
        </p:spPr>
        <p:txBody>
          <a:bodyPr wrap="none" lIns="0" tIns="0" rIns="0" bIns="0" rtlCol="0" anchor="t"/>
          <a:lstStyle/>
          <a:p>
            <a:pPr algn="l" indent="0" marL="0">
              <a:lnSpc>
                <a:spcPts val="2850"/>
              </a:lnSpc>
              <a:buNone/>
            </a:pPr>
            <a:r>
              <a:rPr lang="en-US" sz="1750" spc="-18" kern="0" dirty="0">
                <a:solidFill>
                  <a:srgbClr val="E5E0DF"/>
                </a:solidFill>
                <a:latin typeface="Roboto" pitchFamily="34" charset="0"/>
                <a:ea typeface="Roboto" pitchFamily="34" charset="-122"/>
                <a:cs typeface="Roboto" pitchFamily="34" charset="-120"/>
              </a:rPr>
              <a:t>Highlights top-performing sub-categories.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51109"/>
            <a:ext cx="5670590" cy="708779"/>
          </a:xfrm>
          <a:prstGeom prst="rect">
            <a:avLst/>
          </a:prstGeom>
          <a:noFill/>
          <a:ln/>
        </p:spPr>
        <p:txBody>
          <a:bodyPr wrap="none" lIns="0" tIns="0" rIns="0" bIns="0" rtlCol="0" anchor="t"/>
          <a:lstStyle/>
          <a:p>
            <a:pPr algn="l" indent="0" marL="0">
              <a:lnSpc>
                <a:spcPts val="5550"/>
              </a:lnSpc>
              <a:buNone/>
            </a:pPr>
            <a:r>
              <a:rPr lang="en-US" sz="4450" spc="-134" kern="0" dirty="0">
                <a:solidFill>
                  <a:srgbClr val="FFFFFF"/>
                </a:solidFill>
                <a:latin typeface="Roboto Mono Medium" pitchFamily="34" charset="0"/>
                <a:ea typeface="Roboto Mono Medium" pitchFamily="34" charset="-122"/>
                <a:cs typeface="Roboto Mono Medium" pitchFamily="34" charset="-120"/>
              </a:rPr>
              <a:t>Further Analysis</a:t>
            </a:r>
            <a:endParaRPr lang="en-US" sz="4450" dirty="0"/>
          </a:p>
        </p:txBody>
      </p:sp>
      <p:sp>
        <p:nvSpPr>
          <p:cNvPr id="3" name="Text 1"/>
          <p:cNvSpPr/>
          <p:nvPr/>
        </p:nvSpPr>
        <p:spPr>
          <a:xfrm>
            <a:off x="1461611" y="3203972"/>
            <a:ext cx="3230880" cy="354330"/>
          </a:xfrm>
          <a:prstGeom prst="rect">
            <a:avLst/>
          </a:prstGeom>
          <a:noFill/>
          <a:ln/>
        </p:spPr>
        <p:txBody>
          <a:bodyPr wrap="none" lIns="0" tIns="0" rIns="0" bIns="0" rtlCol="0" anchor="t"/>
          <a:lstStyle/>
          <a:p>
            <a:pPr algn="r" indent="0" marL="0">
              <a:lnSpc>
                <a:spcPts val="2750"/>
              </a:lnSpc>
              <a:buNone/>
            </a:pPr>
            <a:r>
              <a:rPr lang="en-US" sz="2200" spc="-67" kern="0" dirty="0">
                <a:solidFill>
                  <a:srgbClr val="E5E0DF"/>
                </a:solidFill>
                <a:latin typeface="Roboto Mono Medium" pitchFamily="34" charset="0"/>
                <a:ea typeface="Roboto Mono Medium" pitchFamily="34" charset="-122"/>
                <a:cs typeface="Roboto Mono Medium" pitchFamily="34" charset="-120"/>
              </a:rPr>
              <a:t>Average Customer Age</a:t>
            </a:r>
            <a:endParaRPr lang="en-US" sz="2200" dirty="0"/>
          </a:p>
        </p:txBody>
      </p:sp>
      <p:pic>
        <p:nvPicPr>
          <p:cNvPr id="4" name="Image 0" descr="preencoded.png">    </p:cNvPr>
          <p:cNvPicPr>
            <a:picLocks noChangeAspect="1"/>
          </p:cNvPicPr>
          <p:nvPr/>
        </p:nvPicPr>
        <p:blipFill>
          <a:blip r:embed="rId1"/>
          <a:stretch>
            <a:fillRect/>
          </a:stretch>
        </p:blipFill>
        <p:spPr>
          <a:xfrm>
            <a:off x="5032653" y="2413516"/>
            <a:ext cx="4564975" cy="4564975"/>
          </a:xfrm>
          <a:prstGeom prst="rect">
            <a:avLst/>
          </a:prstGeom>
        </p:spPr>
      </p:pic>
      <p:sp>
        <p:nvSpPr>
          <p:cNvPr id="5" name="Text 2"/>
          <p:cNvSpPr/>
          <p:nvPr/>
        </p:nvSpPr>
        <p:spPr>
          <a:xfrm>
            <a:off x="6226731" y="3176588"/>
            <a:ext cx="339328" cy="424220"/>
          </a:xfrm>
          <a:prstGeom prst="rect">
            <a:avLst/>
          </a:prstGeom>
          <a:noFill/>
          <a:ln/>
        </p:spPr>
        <p:txBody>
          <a:bodyPr wrap="none" lIns="0" tIns="0" rIns="0" bIns="0" rtlCol="0" anchor="t"/>
          <a:lstStyle/>
          <a:p>
            <a:pPr algn="l" indent="0" marL="0">
              <a:lnSpc>
                <a:spcPts val="4250"/>
              </a:lnSpc>
              <a:buNone/>
            </a:pPr>
            <a:r>
              <a:rPr lang="en-US" sz="2650" spc="-54" kern="0" dirty="0">
                <a:solidFill>
                  <a:srgbClr val="E5E0DF"/>
                </a:solidFill>
                <a:latin typeface="Roboto Mono Medium" pitchFamily="34" charset="0"/>
                <a:ea typeface="Roboto Mono Medium" pitchFamily="34" charset="-122"/>
                <a:cs typeface="Roboto Mono Medium" pitchFamily="34" charset="-120"/>
              </a:rPr>
              <a:t>1</a:t>
            </a:r>
            <a:endParaRPr lang="en-US" sz="2650" dirty="0"/>
          </a:p>
        </p:txBody>
      </p:sp>
      <p:sp>
        <p:nvSpPr>
          <p:cNvPr id="6" name="Text 3"/>
          <p:cNvSpPr/>
          <p:nvPr/>
        </p:nvSpPr>
        <p:spPr>
          <a:xfrm>
            <a:off x="9937790" y="3203972"/>
            <a:ext cx="3715583"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E5E0DF"/>
                </a:solidFill>
                <a:latin typeface="Roboto Mono Medium" pitchFamily="34" charset="0"/>
                <a:ea typeface="Roboto Mono Medium" pitchFamily="34" charset="-122"/>
                <a:cs typeface="Roboto Mono Medium" pitchFamily="34" charset="-120"/>
              </a:rPr>
              <a:t>Orders by Shipping Mode</a:t>
            </a:r>
            <a:endParaRPr lang="en-US" sz="2200" dirty="0"/>
          </a:p>
        </p:txBody>
      </p:sp>
      <p:pic>
        <p:nvPicPr>
          <p:cNvPr id="7" name="Image 1" descr="preencoded.png">    </p:cNvPr>
          <p:cNvPicPr>
            <a:picLocks noChangeAspect="1"/>
          </p:cNvPicPr>
          <p:nvPr/>
        </p:nvPicPr>
        <p:blipFill>
          <a:blip r:embed="rId2"/>
          <a:stretch>
            <a:fillRect/>
          </a:stretch>
        </p:blipFill>
        <p:spPr>
          <a:xfrm>
            <a:off x="5032653" y="2413516"/>
            <a:ext cx="4564975" cy="4564975"/>
          </a:xfrm>
          <a:prstGeom prst="rect">
            <a:avLst/>
          </a:prstGeom>
        </p:spPr>
      </p:pic>
      <p:sp>
        <p:nvSpPr>
          <p:cNvPr id="8" name="Text 4"/>
          <p:cNvSpPr/>
          <p:nvPr/>
        </p:nvSpPr>
        <p:spPr>
          <a:xfrm>
            <a:off x="8452604" y="3565088"/>
            <a:ext cx="339328" cy="424220"/>
          </a:xfrm>
          <a:prstGeom prst="rect">
            <a:avLst/>
          </a:prstGeom>
          <a:noFill/>
          <a:ln/>
        </p:spPr>
        <p:txBody>
          <a:bodyPr wrap="none" lIns="0" tIns="0" rIns="0" bIns="0" rtlCol="0" anchor="t"/>
          <a:lstStyle/>
          <a:p>
            <a:pPr algn="l" indent="0" marL="0">
              <a:lnSpc>
                <a:spcPts val="4250"/>
              </a:lnSpc>
              <a:buNone/>
            </a:pPr>
            <a:r>
              <a:rPr lang="en-US" sz="2650" spc="-54" kern="0" dirty="0">
                <a:solidFill>
                  <a:srgbClr val="E5E0DF"/>
                </a:solidFill>
                <a:latin typeface="Roboto Mono Medium" pitchFamily="34" charset="0"/>
                <a:ea typeface="Roboto Mono Medium" pitchFamily="34" charset="-122"/>
                <a:cs typeface="Roboto Mono Medium" pitchFamily="34" charset="-120"/>
              </a:rPr>
              <a:t>2</a:t>
            </a:r>
            <a:endParaRPr lang="en-US" sz="2650" dirty="0"/>
          </a:p>
        </p:txBody>
      </p:sp>
      <p:sp>
        <p:nvSpPr>
          <p:cNvPr id="9" name="Text 5"/>
          <p:cNvSpPr/>
          <p:nvPr/>
        </p:nvSpPr>
        <p:spPr>
          <a:xfrm>
            <a:off x="9937790" y="5656540"/>
            <a:ext cx="3392448"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E5E0DF"/>
                </a:solidFill>
                <a:latin typeface="Roboto Mono Medium" pitchFamily="34" charset="0"/>
                <a:ea typeface="Roboto Mono Medium" pitchFamily="34" charset="-122"/>
                <a:cs typeface="Roboto Mono Medium" pitchFamily="34" charset="-120"/>
              </a:rPr>
              <a:t>Quantity Sold by City</a:t>
            </a:r>
            <a:endParaRPr lang="en-US" sz="2200" dirty="0"/>
          </a:p>
        </p:txBody>
      </p:sp>
      <p:pic>
        <p:nvPicPr>
          <p:cNvPr id="10" name="Image 2" descr="preencoded.png">    </p:cNvPr>
          <p:cNvPicPr>
            <a:picLocks noChangeAspect="1"/>
          </p:cNvPicPr>
          <p:nvPr/>
        </p:nvPicPr>
        <p:blipFill>
          <a:blip r:embed="rId3"/>
          <a:stretch>
            <a:fillRect/>
          </a:stretch>
        </p:blipFill>
        <p:spPr>
          <a:xfrm>
            <a:off x="5032653" y="2413516"/>
            <a:ext cx="4564975" cy="4564975"/>
          </a:xfrm>
          <a:prstGeom prst="rect">
            <a:avLst/>
          </a:prstGeom>
        </p:spPr>
      </p:pic>
      <p:sp>
        <p:nvSpPr>
          <p:cNvPr id="11" name="Text 6"/>
          <p:cNvSpPr/>
          <p:nvPr/>
        </p:nvSpPr>
        <p:spPr>
          <a:xfrm>
            <a:off x="8064103" y="5790962"/>
            <a:ext cx="339328" cy="424220"/>
          </a:xfrm>
          <a:prstGeom prst="rect">
            <a:avLst/>
          </a:prstGeom>
          <a:noFill/>
          <a:ln/>
        </p:spPr>
        <p:txBody>
          <a:bodyPr wrap="none" lIns="0" tIns="0" rIns="0" bIns="0" rtlCol="0" anchor="t"/>
          <a:lstStyle/>
          <a:p>
            <a:pPr algn="l" indent="0" marL="0">
              <a:lnSpc>
                <a:spcPts val="4250"/>
              </a:lnSpc>
              <a:buNone/>
            </a:pPr>
            <a:r>
              <a:rPr lang="en-US" sz="2650" spc="-54" kern="0" dirty="0">
                <a:solidFill>
                  <a:srgbClr val="E5E0DF"/>
                </a:solidFill>
                <a:latin typeface="Roboto Mono Medium" pitchFamily="34" charset="0"/>
                <a:ea typeface="Roboto Mono Medium" pitchFamily="34" charset="-122"/>
                <a:cs typeface="Roboto Mono Medium" pitchFamily="34" charset="-120"/>
              </a:rPr>
              <a:t>3</a:t>
            </a:r>
            <a:endParaRPr lang="en-US" sz="2650" dirty="0"/>
          </a:p>
        </p:txBody>
      </p:sp>
      <p:sp>
        <p:nvSpPr>
          <p:cNvPr id="12" name="Text 7"/>
          <p:cNvSpPr/>
          <p:nvPr/>
        </p:nvSpPr>
        <p:spPr>
          <a:xfrm>
            <a:off x="793790" y="5479375"/>
            <a:ext cx="3898702" cy="708660"/>
          </a:xfrm>
          <a:prstGeom prst="rect">
            <a:avLst/>
          </a:prstGeom>
          <a:noFill/>
          <a:ln/>
        </p:spPr>
        <p:txBody>
          <a:bodyPr wrap="square" lIns="0" tIns="0" rIns="0" bIns="0" rtlCol="0" anchor="t"/>
          <a:lstStyle/>
          <a:p>
            <a:pPr algn="r" indent="0" marL="0">
              <a:lnSpc>
                <a:spcPts val="2750"/>
              </a:lnSpc>
              <a:buNone/>
            </a:pPr>
            <a:r>
              <a:rPr lang="en-US" sz="2200" spc="-67" kern="0" dirty="0">
                <a:solidFill>
                  <a:srgbClr val="E5E0DF"/>
                </a:solidFill>
                <a:latin typeface="Roboto Mono Medium" pitchFamily="34" charset="0"/>
                <a:ea typeface="Roboto Mono Medium" pitchFamily="34" charset="-122"/>
                <a:cs typeface="Roboto Mono Medium" pitchFamily="34" charset="-120"/>
              </a:rPr>
              <a:t>Profit by Customer Segment</a:t>
            </a:r>
            <a:endParaRPr lang="en-US" sz="2200" dirty="0"/>
          </a:p>
        </p:txBody>
      </p:sp>
      <p:pic>
        <p:nvPicPr>
          <p:cNvPr id="13" name="Image 3" descr="preencoded.png">    </p:cNvPr>
          <p:cNvPicPr>
            <a:picLocks noChangeAspect="1"/>
          </p:cNvPicPr>
          <p:nvPr/>
        </p:nvPicPr>
        <p:blipFill>
          <a:blip r:embed="rId4"/>
          <a:stretch>
            <a:fillRect/>
          </a:stretch>
        </p:blipFill>
        <p:spPr>
          <a:xfrm>
            <a:off x="5032653" y="2413516"/>
            <a:ext cx="4564975" cy="4564975"/>
          </a:xfrm>
          <a:prstGeom prst="rect">
            <a:avLst/>
          </a:prstGeom>
        </p:spPr>
      </p:pic>
      <p:sp>
        <p:nvSpPr>
          <p:cNvPr id="14" name="Text 8"/>
          <p:cNvSpPr/>
          <p:nvPr/>
        </p:nvSpPr>
        <p:spPr>
          <a:xfrm>
            <a:off x="5838230" y="5402461"/>
            <a:ext cx="339328" cy="424220"/>
          </a:xfrm>
          <a:prstGeom prst="rect">
            <a:avLst/>
          </a:prstGeom>
          <a:noFill/>
          <a:ln/>
        </p:spPr>
        <p:txBody>
          <a:bodyPr wrap="none" lIns="0" tIns="0" rIns="0" bIns="0" rtlCol="0" anchor="t"/>
          <a:lstStyle/>
          <a:p>
            <a:pPr algn="l" indent="0" marL="0">
              <a:lnSpc>
                <a:spcPts val="4250"/>
              </a:lnSpc>
              <a:buNone/>
            </a:pPr>
            <a:r>
              <a:rPr lang="en-US" sz="2650" spc="-54" kern="0" dirty="0">
                <a:solidFill>
                  <a:srgbClr val="E5E0DF"/>
                </a:solidFill>
                <a:latin typeface="Roboto Mono Medium" pitchFamily="34" charset="0"/>
                <a:ea typeface="Roboto Mono Medium" pitchFamily="34" charset="-122"/>
                <a:cs typeface="Roboto Mono Medium" pitchFamily="34" charset="-120"/>
              </a:rPr>
              <a:t>4</a:t>
            </a:r>
            <a:endParaRPr lang="en-US" sz="2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05489"/>
            <a:ext cx="5670590" cy="708779"/>
          </a:xfrm>
          <a:prstGeom prst="rect">
            <a:avLst/>
          </a:prstGeom>
          <a:noFill/>
          <a:ln/>
        </p:spPr>
        <p:txBody>
          <a:bodyPr wrap="none" lIns="0" tIns="0" rIns="0" bIns="0" rtlCol="0" anchor="t"/>
          <a:lstStyle/>
          <a:p>
            <a:pPr algn="l" indent="0" marL="0">
              <a:lnSpc>
                <a:spcPts val="5550"/>
              </a:lnSpc>
              <a:buNone/>
            </a:pPr>
            <a:r>
              <a:rPr lang="en-US" sz="4450" spc="-134" kern="0" dirty="0">
                <a:solidFill>
                  <a:srgbClr val="FFFFFF"/>
                </a:solidFill>
                <a:latin typeface="Roboto Mono Medium" pitchFamily="34" charset="0"/>
                <a:ea typeface="Roboto Mono Medium" pitchFamily="34" charset="-122"/>
                <a:cs typeface="Roboto Mono Medium" pitchFamily="34" charset="-120"/>
              </a:rPr>
              <a:t>Key Insights</a:t>
            </a:r>
            <a:endParaRPr lang="en-US" sz="4450" dirty="0"/>
          </a:p>
        </p:txBody>
      </p:sp>
      <p:sp>
        <p:nvSpPr>
          <p:cNvPr id="4" name="Shape 1"/>
          <p:cNvSpPr/>
          <p:nvPr/>
        </p:nvSpPr>
        <p:spPr>
          <a:xfrm>
            <a:off x="793790" y="3309580"/>
            <a:ext cx="510302" cy="510302"/>
          </a:xfrm>
          <a:prstGeom prst="roundRect">
            <a:avLst>
              <a:gd name="adj" fmla="val 6667"/>
            </a:avLst>
          </a:prstGeom>
          <a:solidFill>
            <a:srgbClr val="404040"/>
          </a:solidFill>
          <a:ln/>
        </p:spPr>
      </p:sp>
      <p:pic>
        <p:nvPicPr>
          <p:cNvPr id="5" name="Image 1" descr="preencoded.png">    </p:cNvPr>
          <p:cNvPicPr>
            <a:picLocks noChangeAspect="1"/>
          </p:cNvPicPr>
          <p:nvPr/>
        </p:nvPicPr>
        <p:blipFill>
          <a:blip r:embed="rId2"/>
          <a:stretch>
            <a:fillRect/>
          </a:stretch>
        </p:blipFill>
        <p:spPr>
          <a:xfrm>
            <a:off x="878860" y="3352086"/>
            <a:ext cx="340162" cy="425291"/>
          </a:xfrm>
          <a:prstGeom prst="rect">
            <a:avLst/>
          </a:prstGeom>
        </p:spPr>
      </p:pic>
      <p:sp>
        <p:nvSpPr>
          <p:cNvPr id="6" name="Text 2"/>
          <p:cNvSpPr/>
          <p:nvPr/>
        </p:nvSpPr>
        <p:spPr>
          <a:xfrm>
            <a:off x="1530906" y="3309580"/>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E5E0DF"/>
                </a:solidFill>
                <a:latin typeface="Roboto Mono Medium" pitchFamily="34" charset="0"/>
                <a:ea typeface="Roboto Mono Medium" pitchFamily="34" charset="-122"/>
                <a:cs typeface="Roboto Mono Medium" pitchFamily="34" charset="-120"/>
              </a:rPr>
              <a:t>Revenue Drivers</a:t>
            </a:r>
            <a:endParaRPr lang="en-US" sz="2200" dirty="0"/>
          </a:p>
        </p:txBody>
      </p:sp>
      <p:sp>
        <p:nvSpPr>
          <p:cNvPr id="7" name="Text 3"/>
          <p:cNvSpPr/>
          <p:nvPr/>
        </p:nvSpPr>
        <p:spPr>
          <a:xfrm>
            <a:off x="1530906" y="3799999"/>
            <a:ext cx="2927747" cy="725805"/>
          </a:xfrm>
          <a:prstGeom prst="rect">
            <a:avLst/>
          </a:prstGeom>
          <a:noFill/>
          <a:ln/>
        </p:spPr>
        <p:txBody>
          <a:bodyPr wrap="square" lIns="0" tIns="0" rIns="0" bIns="0" rtlCol="0" anchor="t"/>
          <a:lstStyle/>
          <a:p>
            <a:pPr algn="l" indent="0" marL="0">
              <a:lnSpc>
                <a:spcPts val="2850"/>
              </a:lnSpc>
              <a:buNone/>
            </a:pPr>
            <a:r>
              <a:rPr lang="en-US" sz="1750" spc="-18" kern="0" dirty="0">
                <a:solidFill>
                  <a:srgbClr val="E5E0DF"/>
                </a:solidFill>
                <a:latin typeface="Roboto" pitchFamily="34" charset="0"/>
                <a:ea typeface="Roboto" pitchFamily="34" charset="-122"/>
                <a:cs typeface="Roboto" pitchFamily="34" charset="-120"/>
              </a:rPr>
              <a:t>High-sales categories indicate key product lines.</a:t>
            </a:r>
            <a:endParaRPr lang="en-US" sz="1750" dirty="0"/>
          </a:p>
        </p:txBody>
      </p:sp>
      <p:sp>
        <p:nvSpPr>
          <p:cNvPr id="8" name="Shape 4"/>
          <p:cNvSpPr/>
          <p:nvPr/>
        </p:nvSpPr>
        <p:spPr>
          <a:xfrm>
            <a:off x="4685467" y="3309580"/>
            <a:ext cx="510302" cy="510302"/>
          </a:xfrm>
          <a:prstGeom prst="roundRect">
            <a:avLst>
              <a:gd name="adj" fmla="val 6667"/>
            </a:avLst>
          </a:prstGeom>
          <a:solidFill>
            <a:srgbClr val="404040"/>
          </a:solidFill>
          <a:ln/>
        </p:spPr>
      </p:sp>
      <p:pic>
        <p:nvPicPr>
          <p:cNvPr id="9" name="Image 2" descr="preencoded.png">    </p:cNvPr>
          <p:cNvPicPr>
            <a:picLocks noChangeAspect="1"/>
          </p:cNvPicPr>
          <p:nvPr/>
        </p:nvPicPr>
        <p:blipFill>
          <a:blip r:embed="rId3"/>
          <a:stretch>
            <a:fillRect/>
          </a:stretch>
        </p:blipFill>
        <p:spPr>
          <a:xfrm>
            <a:off x="4770537" y="3352086"/>
            <a:ext cx="340162" cy="425291"/>
          </a:xfrm>
          <a:prstGeom prst="rect">
            <a:avLst/>
          </a:prstGeom>
        </p:spPr>
      </p:pic>
      <p:sp>
        <p:nvSpPr>
          <p:cNvPr id="10" name="Text 5"/>
          <p:cNvSpPr/>
          <p:nvPr/>
        </p:nvSpPr>
        <p:spPr>
          <a:xfrm>
            <a:off x="5422583" y="3309580"/>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E5E0DF"/>
                </a:solidFill>
                <a:latin typeface="Roboto Mono Medium" pitchFamily="34" charset="0"/>
                <a:ea typeface="Roboto Mono Medium" pitchFamily="34" charset="-122"/>
                <a:cs typeface="Roboto Mono Medium" pitchFamily="34" charset="-120"/>
              </a:rPr>
              <a:t>Customer Behavior</a:t>
            </a:r>
            <a:endParaRPr lang="en-US" sz="2200" dirty="0"/>
          </a:p>
        </p:txBody>
      </p:sp>
      <p:sp>
        <p:nvSpPr>
          <p:cNvPr id="11" name="Text 6"/>
          <p:cNvSpPr/>
          <p:nvPr/>
        </p:nvSpPr>
        <p:spPr>
          <a:xfrm>
            <a:off x="5422583" y="3799999"/>
            <a:ext cx="2927747" cy="1088708"/>
          </a:xfrm>
          <a:prstGeom prst="rect">
            <a:avLst/>
          </a:prstGeom>
          <a:noFill/>
          <a:ln/>
        </p:spPr>
        <p:txBody>
          <a:bodyPr wrap="square" lIns="0" tIns="0" rIns="0" bIns="0" rtlCol="0" anchor="t"/>
          <a:lstStyle/>
          <a:p>
            <a:pPr algn="l" indent="0" marL="0">
              <a:lnSpc>
                <a:spcPts val="2850"/>
              </a:lnSpc>
              <a:buNone/>
            </a:pPr>
            <a:r>
              <a:rPr lang="en-US" sz="1750" spc="-18" kern="0" dirty="0">
                <a:solidFill>
                  <a:srgbClr val="E5E0DF"/>
                </a:solidFill>
                <a:latin typeface="Roboto" pitchFamily="34" charset="0"/>
                <a:ea typeface="Roboto" pitchFamily="34" charset="-122"/>
                <a:cs typeface="Roboto" pitchFamily="34" charset="-120"/>
              </a:rPr>
              <a:t>Top purchasers suggest loyalty program opportunities.</a:t>
            </a:r>
            <a:endParaRPr lang="en-US" sz="1750" dirty="0"/>
          </a:p>
        </p:txBody>
      </p:sp>
      <p:sp>
        <p:nvSpPr>
          <p:cNvPr id="12" name="Shape 7"/>
          <p:cNvSpPr/>
          <p:nvPr/>
        </p:nvSpPr>
        <p:spPr>
          <a:xfrm>
            <a:off x="793790" y="5370671"/>
            <a:ext cx="510302" cy="510302"/>
          </a:xfrm>
          <a:prstGeom prst="roundRect">
            <a:avLst>
              <a:gd name="adj" fmla="val 6667"/>
            </a:avLst>
          </a:prstGeom>
          <a:solidFill>
            <a:srgbClr val="404040"/>
          </a:solidFill>
          <a:ln/>
        </p:spPr>
      </p:sp>
      <p:pic>
        <p:nvPicPr>
          <p:cNvPr id="13" name="Image 3" descr="preencoded.png">    </p:cNvPr>
          <p:cNvPicPr>
            <a:picLocks noChangeAspect="1"/>
          </p:cNvPicPr>
          <p:nvPr/>
        </p:nvPicPr>
        <p:blipFill>
          <a:blip r:embed="rId4"/>
          <a:stretch>
            <a:fillRect/>
          </a:stretch>
        </p:blipFill>
        <p:spPr>
          <a:xfrm>
            <a:off x="878860" y="5413177"/>
            <a:ext cx="340162" cy="425291"/>
          </a:xfrm>
          <a:prstGeom prst="rect">
            <a:avLst/>
          </a:prstGeom>
        </p:spPr>
      </p:pic>
      <p:sp>
        <p:nvSpPr>
          <p:cNvPr id="14" name="Text 8"/>
          <p:cNvSpPr/>
          <p:nvPr/>
        </p:nvSpPr>
        <p:spPr>
          <a:xfrm>
            <a:off x="1530906" y="5370671"/>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E5E0DF"/>
                </a:solidFill>
                <a:latin typeface="Roboto Mono Medium" pitchFamily="34" charset="0"/>
                <a:ea typeface="Roboto Mono Medium" pitchFamily="34" charset="-122"/>
                <a:cs typeface="Roboto Mono Medium" pitchFamily="34" charset="-120"/>
              </a:rPr>
              <a:t>Profitability</a:t>
            </a:r>
            <a:endParaRPr lang="en-US" sz="2200" dirty="0"/>
          </a:p>
        </p:txBody>
      </p:sp>
      <p:sp>
        <p:nvSpPr>
          <p:cNvPr id="15" name="Text 9"/>
          <p:cNvSpPr/>
          <p:nvPr/>
        </p:nvSpPr>
        <p:spPr>
          <a:xfrm>
            <a:off x="1530906" y="5861090"/>
            <a:ext cx="6819305" cy="362903"/>
          </a:xfrm>
          <a:prstGeom prst="rect">
            <a:avLst/>
          </a:prstGeom>
          <a:noFill/>
          <a:ln/>
        </p:spPr>
        <p:txBody>
          <a:bodyPr wrap="none" lIns="0" tIns="0" rIns="0" bIns="0" rtlCol="0" anchor="t"/>
          <a:lstStyle/>
          <a:p>
            <a:pPr algn="l" indent="0" marL="0">
              <a:lnSpc>
                <a:spcPts val="2850"/>
              </a:lnSpc>
              <a:buNone/>
            </a:pPr>
            <a:r>
              <a:rPr lang="en-US" sz="1750" spc="-18" kern="0" dirty="0">
                <a:solidFill>
                  <a:srgbClr val="E5E0DF"/>
                </a:solidFill>
                <a:latin typeface="Roboto" pitchFamily="34" charset="0"/>
                <a:ea typeface="Roboto" pitchFamily="34" charset="-122"/>
                <a:cs typeface="Roboto" pitchFamily="34" charset="-120"/>
              </a:rPr>
              <a:t>Highlights strong markets regionally.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2025-04-12T16:37:06Z</dcterms:created>
  <dcterms:modified xsi:type="dcterms:W3CDTF">2025-04-12T16:37:06Z</dcterms:modified>
</cp:coreProperties>
</file>